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89" r:id="rId2"/>
    <p:sldId id="290" r:id="rId3"/>
    <p:sldId id="270" r:id="rId4"/>
    <p:sldId id="291" r:id="rId5"/>
  </p:sldIdLst>
  <p:sldSz cx="12192000" cy="6858000"/>
  <p:notesSz cx="6858000" cy="9144000"/>
  <p:custDataLst>
    <p:tags r:id="rId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Xiaojun" initials="W" lastIdx="1" clrIdx="0">
    <p:extLst>
      <p:ext uri="{19B8F6BF-5375-455C-9EA6-DF929625EA0E}">
        <p15:presenceInfo xmlns:p15="http://schemas.microsoft.com/office/powerpoint/2012/main" userId="S::dhndzwxj@ruc.edu.cn::2c533414-c431-4d2b-8aa3-9bf502486cf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F9ACA6"/>
    <a:srgbClr val="9F00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31" autoAdjust="0"/>
    <p:restoredTop sz="81612" autoAdjust="0"/>
  </p:normalViewPr>
  <p:slideViewPr>
    <p:cSldViewPr snapToGrid="0">
      <p:cViewPr varScale="1">
        <p:scale>
          <a:sx n="102" d="100"/>
          <a:sy n="102" d="100"/>
        </p:scale>
        <p:origin x="840" y="17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tags" Target="tags/tag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B2F455-6F73-4382-8603-0798DEA8BB74}" type="datetimeFigureOut">
              <a:rPr lang="zh-CN" altLang="en-US" smtClean="0"/>
              <a:t>2022/3/4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9EA326-C7C0-4EFA-B771-8A6D4317217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gn="l"/>
            <a:r>
              <a:rPr lang="en-US" altLang="zh-CN" sz="1800" b="0" i="0" u="none" strike="noStrike" baseline="0" dirty="0">
                <a:latin typeface="HiddenHorzOCR"/>
              </a:rPr>
              <a:t>1</a:t>
            </a:r>
            <a:r>
              <a:rPr lang="zh-CN" altLang="en-US" sz="1800" b="0" i="0" u="none" strike="noStrike" baseline="0" dirty="0">
                <a:latin typeface="HiddenHorzOCR"/>
              </a:rPr>
              <a:t>月</a:t>
            </a:r>
            <a:r>
              <a:rPr lang="en-US" altLang="zh-CN" sz="1800" b="0" i="0" u="none" strike="noStrike" baseline="0" dirty="0">
                <a:latin typeface="HiddenHorzOCR"/>
              </a:rPr>
              <a:t>11</a:t>
            </a:r>
            <a:r>
              <a:rPr lang="zh-CN" altLang="en-US" sz="1800" b="0" i="0" u="none" strike="noStrike" baseline="0" dirty="0">
                <a:latin typeface="HiddenHorzOCR"/>
              </a:rPr>
              <a:t>日，习近平在省部级主要领导干部学习贯彻党的十九届六中全会精神专题研讨班开班式上发表重要讲话</a:t>
            </a:r>
            <a:endParaRPr lang="en-US" altLang="zh-CN" sz="1800" b="0" i="0" u="none" strike="noStrike" baseline="0" dirty="0">
              <a:latin typeface="HiddenHorzOCR"/>
            </a:endParaRPr>
          </a:p>
          <a:p>
            <a:pPr algn="l"/>
            <a:endParaRPr lang="zh-CN" altLang="en-US" dirty="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E734D7E-DDC1-43BA-BA84-4A1CFE3D3418}" type="slidenum">
              <a:rPr lang="zh-CN" altLang="en-US" sz="1200">
                <a:latin typeface="Calibri" panose="020F0502020204030204" pitchFamily="34" charset="0"/>
                <a:ea typeface="宋体" panose="02010600030101010101" pitchFamily="2" charset="-122"/>
              </a:rPr>
              <a:t>1</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EA326-C7C0-4EFA-B771-8A6D43172177}" type="slidenum">
              <a:rPr lang="zh-CN" altLang="en-US" smtClean="0"/>
              <a:t>2</a:t>
            </a:fld>
            <a:endParaRPr lang="zh-CN" altLang="en-US"/>
          </a:p>
        </p:txBody>
      </p:sp>
    </p:spTree>
    <p:extLst>
      <p:ext uri="{BB962C8B-B14F-4D97-AF65-F5344CB8AC3E}">
        <p14:creationId xmlns:p14="http://schemas.microsoft.com/office/powerpoint/2010/main" val="2916419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EA326-C7C0-4EFA-B771-8A6D43172177}"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比较优势</a:t>
            </a:r>
            <a:r>
              <a:rPr lang="zh-CN" altLang="en-US"/>
              <a:t>理论的评述</a:t>
            </a:r>
          </a:p>
        </p:txBody>
      </p:sp>
      <p:sp>
        <p:nvSpPr>
          <p:cNvPr id="4" name="灯片编号占位符 3"/>
          <p:cNvSpPr>
            <a:spLocks noGrp="1"/>
          </p:cNvSpPr>
          <p:nvPr>
            <p:ph type="sldNum" sz="quarter" idx="10"/>
          </p:nvPr>
        </p:nvSpPr>
        <p:spPr/>
        <p:txBody>
          <a:bodyPr/>
          <a:lstStyle/>
          <a:p>
            <a:fld id="{CB9EA326-C7C0-4EFA-B771-8A6D43172177}" type="slidenum">
              <a:rPr lang="zh-CN" altLang="en-US" smtClean="0"/>
              <a:t>4</a:t>
            </a:fld>
            <a:endParaRPr lang="zh-CN" altLang="en-US"/>
          </a:p>
        </p:txBody>
      </p:sp>
    </p:spTree>
    <p:extLst>
      <p:ext uri="{BB962C8B-B14F-4D97-AF65-F5344CB8AC3E}">
        <p14:creationId xmlns:p14="http://schemas.microsoft.com/office/powerpoint/2010/main" val="723845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DA7880F-6213-4018-9299-011CF6FFA9BC}" type="datetimeFigureOut">
              <a:rPr lang="zh-CN" altLang="en-US" smtClean="0"/>
              <a:t>2022/3/4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5D1871F-13EC-49C6-BE11-0C9C549D897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DA7880F-6213-4018-9299-011CF6FFA9BC}" type="datetimeFigureOut">
              <a:rPr lang="zh-CN" altLang="en-US" smtClean="0"/>
              <a:t>2022/3/4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5D1871F-13EC-49C6-BE11-0C9C549D897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DA7880F-6213-4018-9299-011CF6FFA9BC}" type="datetimeFigureOut">
              <a:rPr lang="zh-CN" altLang="en-US" smtClean="0"/>
              <a:t>2022/3/4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5D1871F-13EC-49C6-BE11-0C9C549D897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DA7880F-6213-4018-9299-011CF6FFA9BC}" type="datetimeFigureOut">
              <a:rPr lang="zh-CN" altLang="en-US" smtClean="0"/>
              <a:t>2022/3/4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5D1871F-13EC-49C6-BE11-0C9C549D8977}" type="slidenum">
              <a:rPr lang="zh-CN" altLang="en-US" smtClean="0"/>
              <a:t>‹#›</a:t>
            </a:fld>
            <a:endParaRPr lang="zh-CN" altLang="en-US"/>
          </a:p>
        </p:txBody>
      </p:sp>
      <p:pic>
        <p:nvPicPr>
          <p:cNvPr id="7" name="图片 6" descr="图片21.jpg"/>
          <p:cNvPicPr>
            <a:picLocks noChangeAspect="1"/>
          </p:cNvPicPr>
          <p:nvPr userDrawn="1"/>
        </p:nvPicPr>
        <p:blipFill>
          <a:blip r:embed="rId2" cstate="print"/>
          <a:stretch>
            <a:fillRect/>
          </a:stretch>
        </p:blipFill>
        <p:spPr>
          <a:xfrm>
            <a:off x="16213" y="0"/>
            <a:ext cx="12159574"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DA7880F-6213-4018-9299-011CF6FFA9BC}" type="datetimeFigureOut">
              <a:rPr lang="zh-CN" altLang="en-US" smtClean="0"/>
              <a:t>2022/3/4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5D1871F-13EC-49C6-BE11-0C9C549D897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DA7880F-6213-4018-9299-011CF6FFA9BC}" type="datetimeFigureOut">
              <a:rPr lang="zh-CN" altLang="en-US" smtClean="0"/>
              <a:t>2022/3/4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85D1871F-13EC-49C6-BE11-0C9C549D897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7DA7880F-6213-4018-9299-011CF6FFA9BC}" type="datetimeFigureOut">
              <a:rPr lang="zh-CN" altLang="en-US" smtClean="0"/>
              <a:t>2022/3/4</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85D1871F-13EC-49C6-BE11-0C9C549D897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7DA7880F-6213-4018-9299-011CF6FFA9BC}" type="datetimeFigureOut">
              <a:rPr lang="zh-CN" altLang="en-US" smtClean="0"/>
              <a:t>2022/3/4</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85D1871F-13EC-49C6-BE11-0C9C549D897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7DA7880F-6213-4018-9299-011CF6FFA9BC}" type="datetimeFigureOut">
              <a:rPr lang="zh-CN" altLang="en-US" smtClean="0"/>
              <a:t>2022/3/4</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85D1871F-13EC-49C6-BE11-0C9C549D8977}" type="slidenum">
              <a:rPr lang="zh-CN" altLang="en-US" smtClean="0"/>
              <a:t>‹#›</a:t>
            </a:fld>
            <a:endParaRPr lang="zh-CN" altLang="en-US"/>
          </a:p>
        </p:txBody>
      </p:sp>
      <p:pic>
        <p:nvPicPr>
          <p:cNvPr id="5" name="图片 4" descr="图片21.jpg"/>
          <p:cNvPicPr>
            <a:picLocks noChangeAspect="1"/>
          </p:cNvPicPr>
          <p:nvPr userDrawn="1"/>
        </p:nvPicPr>
        <p:blipFill>
          <a:blip r:embed="rId2" cstate="print"/>
          <a:stretch>
            <a:fillRect/>
          </a:stretch>
        </p:blipFill>
        <p:spPr>
          <a:xfrm>
            <a:off x="16213" y="0"/>
            <a:ext cx="12159574" cy="6858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DA7880F-6213-4018-9299-011CF6FFA9BC}" type="datetimeFigureOut">
              <a:rPr lang="zh-CN" altLang="en-US" smtClean="0"/>
              <a:t>2022/3/4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85D1871F-13EC-49C6-BE11-0C9C549D897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DA7880F-6213-4018-9299-011CF6FFA9BC}" type="datetimeFigureOut">
              <a:rPr lang="zh-CN" altLang="en-US" smtClean="0"/>
              <a:t>2022/3/4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85D1871F-13EC-49C6-BE11-0C9C549D897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图片21.jpg"/>
          <p:cNvPicPr>
            <a:picLocks noChangeAspect="1"/>
          </p:cNvPicPr>
          <p:nvPr userDrawn="1"/>
        </p:nvPicPr>
        <p:blipFill>
          <a:blip r:embed="rId13" cstate="print"/>
          <a:stretch>
            <a:fillRect/>
          </a:stretch>
        </p:blipFill>
        <p:spPr>
          <a:xfrm>
            <a:off x="16213" y="0"/>
            <a:ext cx="12159574"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25.png"/>
          <p:cNvPicPr>
            <a:picLocks noChangeAspect="1"/>
          </p:cNvPicPr>
          <p:nvPr/>
        </p:nvPicPr>
        <p:blipFill>
          <a:blip r:embed="rId5" cstate="print"/>
          <a:stretch>
            <a:fillRect/>
          </a:stretch>
        </p:blipFill>
        <p:spPr>
          <a:xfrm>
            <a:off x="-250371" y="4069738"/>
            <a:ext cx="12179298" cy="2908300"/>
          </a:xfrm>
          <a:prstGeom prst="rect">
            <a:avLst/>
          </a:prstGeom>
        </p:spPr>
      </p:pic>
      <p:sp>
        <p:nvSpPr>
          <p:cNvPr id="13" name="党"/>
          <p:cNvSpPr txBox="1"/>
          <p:nvPr/>
        </p:nvSpPr>
        <p:spPr>
          <a:xfrm>
            <a:off x="655318" y="1787575"/>
            <a:ext cx="10881360" cy="2051331"/>
          </a:xfrm>
          <a:prstGeom prst="rect">
            <a:avLst/>
          </a:prstGeom>
          <a:noFill/>
          <a:ln>
            <a:noFill/>
          </a:ln>
          <a:effectLst>
            <a:innerShdw blurRad="63500" dist="50800" dir="16200000">
              <a:prstClr val="black">
                <a:alpha val="50000"/>
              </a:prstClr>
            </a:innerShdw>
          </a:effectLst>
        </p:spPr>
        <p:txBody>
          <a:bodyPr wrap="square" rtlCol="0">
            <a:spAutoFit/>
          </a:bodyPr>
          <a:lstStyle/>
          <a:p>
            <a:pPr algn="ctr">
              <a:lnSpc>
                <a:spcPct val="110000"/>
              </a:lnSpc>
            </a:pPr>
            <a:r>
              <a:rPr lang="zh-CN" altLang="en-US" sz="6000" b="1" dirty="0">
                <a:solidFill>
                  <a:srgbClr val="C00000"/>
                </a:solidFill>
                <a:cs typeface="+mn-ea"/>
                <a:sym typeface="+mn-lt"/>
              </a:rPr>
              <a:t>继续深入学习总结党史</a:t>
            </a:r>
            <a:endParaRPr lang="en-US" altLang="zh-CN" sz="6000" b="1" dirty="0">
              <a:solidFill>
                <a:srgbClr val="C00000"/>
              </a:solidFill>
              <a:cs typeface="+mn-ea"/>
              <a:sym typeface="+mn-lt"/>
            </a:endParaRPr>
          </a:p>
          <a:p>
            <a:pPr algn="ctr">
              <a:lnSpc>
                <a:spcPct val="110000"/>
              </a:lnSpc>
            </a:pPr>
            <a:r>
              <a:rPr lang="zh-CN" altLang="en-US" sz="6000" b="1" dirty="0">
                <a:solidFill>
                  <a:srgbClr val="C00000"/>
                </a:solidFill>
                <a:cs typeface="+mn-ea"/>
                <a:sym typeface="+mn-lt"/>
              </a:rPr>
              <a:t>把握运用百年奋斗经验</a:t>
            </a:r>
            <a:endParaRPr lang="en-US" altLang="zh-CN" sz="6600" b="1" dirty="0">
              <a:ln w="3175">
                <a:noFill/>
              </a:ln>
              <a:blipFill dpi="0" rotWithShape="1">
                <a:blip r:embed="rId6"/>
                <a:srcRect/>
                <a:tile tx="0" ty="0" sx="100000" sy="100000" flip="none" algn="r"/>
              </a:blipFill>
              <a:cs typeface="+mn-ea"/>
              <a:sym typeface="+mn-lt"/>
            </a:endParaRPr>
          </a:p>
        </p:txBody>
      </p:sp>
      <p:pic>
        <p:nvPicPr>
          <p:cNvPr id="19" name="X-Ray Dog - Hope Always">
            <a:hlinkClick r:id="" action="ppaction://media"/>
          </p:cNvPr>
          <p:cNvPicPr>
            <a:picLocks noChangeAspect="1"/>
          </p:cNvPicPr>
          <p:nvPr>
            <a:audioFile r:link="rId2"/>
            <p:extLst>
              <p:ext uri="{DAA4B4D4-6D71-4841-9C94-3DE7FCFB9230}">
                <p14:media xmlns:p14="http://schemas.microsoft.com/office/powerpoint/2010/main" r:embed="rId1">
                  <p14:fade in="500" out="1000"/>
                </p14:media>
              </p:ext>
            </p:extLst>
          </p:nvPr>
        </p:nvPicPr>
        <p:blipFill>
          <a:blip r:embed="rId7" cstate="print"/>
          <a:stretch>
            <a:fillRect/>
          </a:stretch>
        </p:blipFill>
        <p:spPr>
          <a:xfrm>
            <a:off x="-2077265" y="838035"/>
            <a:ext cx="812800" cy="812800"/>
          </a:xfrm>
          <a:prstGeom prst="rect">
            <a:avLst/>
          </a:prstGeom>
        </p:spPr>
      </p:pic>
      <p:sp>
        <p:nvSpPr>
          <p:cNvPr id="20" name="矩形 19"/>
          <p:cNvSpPr/>
          <p:nvPr/>
        </p:nvSpPr>
        <p:spPr>
          <a:xfrm>
            <a:off x="2993226" y="4314124"/>
            <a:ext cx="6205545" cy="461665"/>
          </a:xfrm>
          <a:prstGeom prst="rect">
            <a:avLst/>
          </a:prstGeom>
        </p:spPr>
        <p:txBody>
          <a:bodyPr wrap="none">
            <a:spAutoFit/>
          </a:bodyPr>
          <a:lstStyle/>
          <a:p>
            <a:r>
              <a:rPr lang="zh-CN" altLang="en-US" sz="2400" dirty="0">
                <a:solidFill>
                  <a:srgbClr val="FF0000"/>
                </a:solidFill>
                <a:latin typeface="Kaiti SC" panose="02010600040101010101" pitchFamily="2" charset="-122"/>
                <a:ea typeface="Kaiti SC" panose="02010600040101010101" pitchFamily="2" charset="-122"/>
                <a:cs typeface="+mn-ea"/>
                <a:sym typeface="+mn-lt"/>
              </a:rPr>
              <a:t>政治经济学博士班第二联合党支部第一小组</a:t>
            </a:r>
          </a:p>
        </p:txBody>
      </p:sp>
      <p:cxnSp>
        <p:nvCxnSpPr>
          <p:cNvPr id="21" name="直接连接符 20"/>
          <p:cNvCxnSpPr/>
          <p:nvPr/>
        </p:nvCxnSpPr>
        <p:spPr>
          <a:xfrm>
            <a:off x="1592867" y="4544956"/>
            <a:ext cx="140035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21192" y="298938"/>
            <a:ext cx="1749615" cy="1505000"/>
          </a:xfrm>
          <a:prstGeom prst="rect">
            <a:avLst/>
          </a:prstGeom>
        </p:spPr>
      </p:pic>
      <p:cxnSp>
        <p:nvCxnSpPr>
          <p:cNvPr id="23" name="直接连接符 22"/>
          <p:cNvCxnSpPr/>
          <p:nvPr/>
        </p:nvCxnSpPr>
        <p:spPr>
          <a:xfrm>
            <a:off x="8970689" y="4544956"/>
            <a:ext cx="140035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9"/>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47" presetClass="entr" presetSubtype="0" fill="hold" grpId="0" nodeType="withEffect">
                                  <p:stCondLst>
                                    <p:cond delay="1750"/>
                                  </p:stCondLst>
                                  <p:iterate type="lt">
                                    <p:tmPct val="13889"/>
                                  </p:iterate>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300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par>
                                <p:cTn id="21" presetID="53" presetClass="entr" presetSubtype="16" fill="hold" grpId="0" nodeType="withEffect">
                                  <p:stCondLst>
                                    <p:cond delay="3100"/>
                                  </p:stCondLst>
                                  <p:iterate type="lt">
                                    <p:tmPct val="10000"/>
                                  </p:iterate>
                                  <p:childTnLst>
                                    <p:set>
                                      <p:cBhvr>
                                        <p:cTn id="22" dur="1" fill="hold">
                                          <p:stCondLst>
                                            <p:cond delay="0"/>
                                          </p:stCondLst>
                                        </p:cTn>
                                        <p:tgtEl>
                                          <p:spTgt spid="20"/>
                                        </p:tgtEl>
                                        <p:attrNameLst>
                                          <p:attrName>style.visibility</p:attrName>
                                        </p:attrNameLst>
                                      </p:cBhvr>
                                      <p:to>
                                        <p:strVal val="visible"/>
                                      </p:to>
                                    </p:set>
                                    <p:anim calcmode="lin" valueType="num">
                                      <p:cBhvr>
                                        <p:cTn id="23" dur="900" fill="hold"/>
                                        <p:tgtEl>
                                          <p:spTgt spid="20"/>
                                        </p:tgtEl>
                                        <p:attrNameLst>
                                          <p:attrName>ppt_w</p:attrName>
                                        </p:attrNameLst>
                                      </p:cBhvr>
                                      <p:tavLst>
                                        <p:tav tm="0">
                                          <p:val>
                                            <p:fltVal val="0"/>
                                          </p:val>
                                        </p:tav>
                                        <p:tav tm="100000">
                                          <p:val>
                                            <p:strVal val="#ppt_w"/>
                                          </p:val>
                                        </p:tav>
                                      </p:tavLst>
                                    </p:anim>
                                    <p:anim calcmode="lin" valueType="num">
                                      <p:cBhvr>
                                        <p:cTn id="24" dur="900" fill="hold"/>
                                        <p:tgtEl>
                                          <p:spTgt spid="20"/>
                                        </p:tgtEl>
                                        <p:attrNameLst>
                                          <p:attrName>ppt_h</p:attrName>
                                        </p:attrNameLst>
                                      </p:cBhvr>
                                      <p:tavLst>
                                        <p:tav tm="0">
                                          <p:val>
                                            <p:fltVal val="0"/>
                                          </p:val>
                                        </p:tav>
                                        <p:tav tm="100000">
                                          <p:val>
                                            <p:strVal val="#ppt_h"/>
                                          </p:val>
                                        </p:tav>
                                      </p:tavLst>
                                    </p:anim>
                                    <p:animEffect transition="in" filter="fade">
                                      <p:cBhvr>
                                        <p:cTn id="25" dur="900"/>
                                        <p:tgtEl>
                                          <p:spTgt spid="20"/>
                                        </p:tgtEl>
                                      </p:cBhvr>
                                    </p:animEffect>
                                  </p:childTnLst>
                                </p:cTn>
                              </p:par>
                              <p:par>
                                <p:cTn id="26" presetID="22" presetClass="entr" presetSubtype="8" fill="hold" nodeType="withEffect">
                                  <p:stCondLst>
                                    <p:cond delay="3000"/>
                                  </p:stCondLst>
                                  <p:childTnLst>
                                    <p:set>
                                      <p:cBhvr>
                                        <p:cTn id="27" dur="1" fill="hold">
                                          <p:stCondLst>
                                            <p:cond delay="0"/>
                                          </p:stCondLst>
                                        </p:cTn>
                                        <p:tgtEl>
                                          <p:spTgt spid="23"/>
                                        </p:tgtEl>
                                        <p:attrNameLst>
                                          <p:attrName>style.visibility</p:attrName>
                                        </p:attrNameLst>
                                      </p:cBhvr>
                                      <p:to>
                                        <p:strVal val="visible"/>
                                      </p:to>
                                    </p:set>
                                    <p:animEffect transition="in" filter="wipe(left)">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hold" display="0">
                  <p:stCondLst>
                    <p:cond delay="indefinite"/>
                  </p:stCondLst>
                  <p:endCondLst>
                    <p:cond evt="onStopAudio" delay="0">
                      <p:tgtEl>
                        <p:sldTgt/>
                      </p:tgtEl>
                    </p:cond>
                  </p:endCondLst>
                </p:cTn>
                <p:tgtEl>
                  <p:spTgt spid="19"/>
                </p:tgtEl>
              </p:cMediaNode>
            </p:audio>
          </p:childTnLst>
        </p:cTn>
      </p:par>
    </p:tnLst>
    <p:bldLst>
      <p:bldP spid="13"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95491" y="840872"/>
            <a:ext cx="117679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50" y="-97685"/>
            <a:ext cx="1102381" cy="1102381"/>
          </a:xfrm>
          <a:prstGeom prst="rect">
            <a:avLst/>
          </a:prstGeom>
        </p:spPr>
      </p:pic>
      <p:sp>
        <p:nvSpPr>
          <p:cNvPr id="10" name="矩形 9"/>
          <p:cNvSpPr/>
          <p:nvPr/>
        </p:nvSpPr>
        <p:spPr>
          <a:xfrm>
            <a:off x="870805" y="1388707"/>
            <a:ext cx="6096000" cy="849383"/>
          </a:xfrm>
          <a:prstGeom prst="rect">
            <a:avLst/>
          </a:prstGeom>
          <a:blipFill>
            <a:blip r:embed="rId4" cstate="print"/>
            <a:stretch>
              <a:fillRect t="-7000" r="-3000" b="-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cs typeface="+mn-ea"/>
                <a:sym typeface="+mn-lt"/>
              </a:rPr>
              <a:t>学习党史：重视战略判断</a:t>
            </a:r>
          </a:p>
        </p:txBody>
      </p:sp>
      <p:sp>
        <p:nvSpPr>
          <p:cNvPr id="7" name="矩形 6"/>
          <p:cNvSpPr/>
          <p:nvPr/>
        </p:nvSpPr>
        <p:spPr>
          <a:xfrm>
            <a:off x="1055984" y="2238090"/>
            <a:ext cx="5725641" cy="443775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400" b="1" dirty="0">
                <a:latin typeface="楷体" panose="02010609060101010101" pitchFamily="49" charset="-122"/>
                <a:ea typeface="楷体" panose="02010609060101010101" pitchFamily="49" charset="-122"/>
              </a:rPr>
              <a:t>战略问题是一个政党、一个国家的根本性问题</a:t>
            </a:r>
            <a:endParaRPr lang="en-US" altLang="zh-CN" sz="2400" b="1" dirty="0">
              <a:latin typeface="楷体" panose="02010609060101010101" pitchFamily="49" charset="-122"/>
              <a:ea typeface="楷体" panose="02010609060101010101" pitchFamily="49" charset="-122"/>
            </a:endParaRPr>
          </a:p>
          <a:p>
            <a:pPr marL="285750" indent="-285750">
              <a:lnSpc>
                <a:spcPct val="150000"/>
              </a:lnSpc>
              <a:buFont typeface="Arial" panose="020B0604020202020204" pitchFamily="34" charset="0"/>
              <a:buChar char="•"/>
            </a:pPr>
            <a:r>
              <a:rPr lang="zh-CN" altLang="en-US" sz="2400" b="1" dirty="0">
                <a:solidFill>
                  <a:schemeClr val="tx1">
                    <a:lumMod val="75000"/>
                    <a:lumOff val="25000"/>
                  </a:schemeClr>
                </a:solidFill>
                <a:latin typeface="楷体" panose="02010609060101010101" pitchFamily="49" charset="-122"/>
                <a:ea typeface="楷体" panose="02010609060101010101" pitchFamily="49" charset="-122"/>
                <a:cs typeface="+mn-ea"/>
                <a:sym typeface="+mn-lt"/>
              </a:rPr>
              <a:t>党总是能在重大历史关头认识、分析、判断重大历史课题，制定正确的政治战略措施</a:t>
            </a:r>
            <a:endParaRPr lang="en-US" altLang="zh-CN" sz="2400" b="1" dirty="0">
              <a:solidFill>
                <a:schemeClr val="tx1">
                  <a:lumMod val="75000"/>
                  <a:lumOff val="25000"/>
                </a:schemeClr>
              </a:solidFill>
              <a:latin typeface="楷体" panose="02010609060101010101" pitchFamily="49" charset="-122"/>
              <a:ea typeface="楷体" panose="02010609060101010101" pitchFamily="49" charset="-122"/>
              <a:cs typeface="+mn-ea"/>
              <a:sym typeface="+mn-lt"/>
            </a:endParaRPr>
          </a:p>
          <a:p>
            <a:pPr marL="285750" indent="-285750">
              <a:lnSpc>
                <a:spcPct val="150000"/>
              </a:lnSpc>
              <a:buFont typeface="Arial" panose="020B0604020202020204" pitchFamily="34" charset="0"/>
              <a:buChar char="•"/>
            </a:pPr>
            <a:r>
              <a:rPr lang="zh-CN" altLang="en-US" sz="2400" b="1" dirty="0">
                <a:solidFill>
                  <a:schemeClr val="tx1">
                    <a:lumMod val="75000"/>
                    <a:lumOff val="25000"/>
                  </a:schemeClr>
                </a:solidFill>
                <a:latin typeface="楷体" panose="02010609060101010101" pitchFamily="49" charset="-122"/>
                <a:ea typeface="楷体" panose="02010609060101010101" pitchFamily="49" charset="-122"/>
                <a:cs typeface="+mn-ea"/>
                <a:sym typeface="+mn-lt"/>
              </a:rPr>
              <a:t>遵义会议、</a:t>
            </a:r>
            <a:r>
              <a:rPr lang="en-US" altLang="zh-CN" sz="2400" b="1" dirty="0">
                <a:solidFill>
                  <a:schemeClr val="tx1">
                    <a:lumMod val="75000"/>
                    <a:lumOff val="25000"/>
                  </a:schemeClr>
                </a:solidFill>
                <a:latin typeface="楷体" panose="02010609060101010101" pitchFamily="49" charset="-122"/>
                <a:ea typeface="楷体" panose="02010609060101010101" pitchFamily="49" charset="-122"/>
                <a:cs typeface="+mn-ea"/>
                <a:sym typeface="+mn-lt"/>
              </a:rPr>
              <a:t>《</a:t>
            </a:r>
            <a:r>
              <a:rPr lang="zh-CN" altLang="en-US" sz="2400" b="1" dirty="0">
                <a:solidFill>
                  <a:schemeClr val="tx1">
                    <a:lumMod val="75000"/>
                    <a:lumOff val="25000"/>
                  </a:schemeClr>
                </a:solidFill>
                <a:latin typeface="楷体" panose="02010609060101010101" pitchFamily="49" charset="-122"/>
                <a:ea typeface="楷体" panose="02010609060101010101" pitchFamily="49" charset="-122"/>
                <a:cs typeface="+mn-ea"/>
                <a:sym typeface="+mn-lt"/>
              </a:rPr>
              <a:t>八一宣言</a:t>
            </a:r>
            <a:r>
              <a:rPr lang="en-US" altLang="zh-CN" sz="2400" b="1" dirty="0">
                <a:solidFill>
                  <a:schemeClr val="tx1">
                    <a:lumMod val="75000"/>
                    <a:lumOff val="25000"/>
                  </a:schemeClr>
                </a:solidFill>
                <a:latin typeface="楷体" panose="02010609060101010101" pitchFamily="49" charset="-122"/>
                <a:ea typeface="楷体" panose="02010609060101010101" pitchFamily="49" charset="-122"/>
                <a:cs typeface="+mn-ea"/>
                <a:sym typeface="+mn-lt"/>
              </a:rPr>
              <a:t>》</a:t>
            </a:r>
            <a:r>
              <a:rPr lang="zh-CN" altLang="en-US" sz="2400" b="1" dirty="0">
                <a:solidFill>
                  <a:schemeClr val="tx1">
                    <a:lumMod val="75000"/>
                    <a:lumOff val="25000"/>
                  </a:schemeClr>
                </a:solidFill>
                <a:latin typeface="楷体" panose="02010609060101010101" pitchFamily="49" charset="-122"/>
                <a:ea typeface="楷体" panose="02010609060101010101" pitchFamily="49" charset="-122"/>
                <a:cs typeface="+mn-ea"/>
                <a:sym typeface="+mn-lt"/>
              </a:rPr>
              <a:t>、瓦窑堡会议、改革开放</a:t>
            </a:r>
            <a:endParaRPr lang="en-US" altLang="zh-CN" sz="2400" b="1" dirty="0">
              <a:solidFill>
                <a:schemeClr val="tx1">
                  <a:lumMod val="75000"/>
                  <a:lumOff val="25000"/>
                </a:schemeClr>
              </a:solidFill>
              <a:latin typeface="楷体" panose="02010609060101010101" pitchFamily="49" charset="-122"/>
              <a:ea typeface="楷体" panose="02010609060101010101" pitchFamily="49" charset="-122"/>
              <a:cs typeface="+mn-ea"/>
              <a:sym typeface="+mn-lt"/>
            </a:endParaRPr>
          </a:p>
          <a:p>
            <a:pPr marL="285750" indent="-285750">
              <a:lnSpc>
                <a:spcPct val="150000"/>
              </a:lnSpc>
              <a:buFont typeface="Arial" panose="020B0604020202020204" pitchFamily="34" charset="0"/>
              <a:buChar char="•"/>
            </a:pPr>
            <a:endParaRPr lang="en-US" altLang="zh-CN" sz="2400" b="1" dirty="0">
              <a:solidFill>
                <a:schemeClr val="tx1">
                  <a:lumMod val="75000"/>
                  <a:lumOff val="25000"/>
                </a:schemeClr>
              </a:solidFill>
              <a:latin typeface="楷体" panose="02010609060101010101" pitchFamily="49" charset="-122"/>
              <a:ea typeface="楷体" panose="02010609060101010101" pitchFamily="49" charset="-122"/>
              <a:cs typeface="+mn-ea"/>
              <a:sym typeface="+mn-lt"/>
            </a:endParaRPr>
          </a:p>
        </p:txBody>
      </p:sp>
      <p:sp>
        <p:nvSpPr>
          <p:cNvPr id="11" name="矩形 10"/>
          <p:cNvSpPr/>
          <p:nvPr/>
        </p:nvSpPr>
        <p:spPr>
          <a:xfrm>
            <a:off x="870805" y="2238090"/>
            <a:ext cx="6096000" cy="377903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050" name="Picture 2">
            <a:extLst>
              <a:ext uri="{FF2B5EF4-FFF2-40B4-BE49-F238E27FC236}">
                <a16:creationId xmlns:a16="http://schemas.microsoft.com/office/drawing/2014/main" id="{3268245D-646B-9449-80C2-268B1F6149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6804" y="1973698"/>
            <a:ext cx="5225196" cy="387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55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1000" fill="hold"/>
                                        <p:tgtEl>
                                          <p:spTgt spid="10"/>
                                        </p:tgtEl>
                                        <p:attrNameLst>
                                          <p:attrName>ppt_x</p:attrName>
                                        </p:attrNameLst>
                                      </p:cBhvr>
                                      <p:tavLst>
                                        <p:tav tm="0">
                                          <p:val>
                                            <p:strVal val="#ppt_x"/>
                                          </p:val>
                                        </p:tav>
                                        <p:tav tm="100000">
                                          <p:val>
                                            <p:strVal val="#ppt_x"/>
                                          </p:val>
                                        </p:tav>
                                      </p:tavLst>
                                    </p:anim>
                                    <p:anim calcmode="lin" valueType="num">
                                      <p:cBhvr additive="base">
                                        <p:cTn id="18" dur="1000" fill="hold"/>
                                        <p:tgtEl>
                                          <p:spTgt spid="10"/>
                                        </p:tgtEl>
                                        <p:attrNameLst>
                                          <p:attrName>ppt_y</p:attrName>
                                        </p:attrNameLst>
                                      </p:cBhvr>
                                      <p:tavLst>
                                        <p:tav tm="0">
                                          <p:val>
                                            <p:strVal val="0-#ppt_h/2"/>
                                          </p:val>
                                        </p:tav>
                                        <p:tav tm="100000">
                                          <p:val>
                                            <p:strVal val="#ppt_y"/>
                                          </p:val>
                                        </p:tav>
                                      </p:tavLst>
                                    </p:anim>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par>
                          <p:cTn id="23" fill="hold">
                            <p:stCondLst>
                              <p:cond delay="2500"/>
                            </p:stCondLst>
                            <p:childTnLst>
                              <p:par>
                                <p:cTn id="24" presetID="10" presetClass="entr" presetSubtype="0" fill="hold" grpId="0" nodeType="afterEffect">
                                  <p:stCondLst>
                                    <p:cond delay="0"/>
                                  </p:stCondLst>
                                  <p:iterate type="lt">
                                    <p:tmPct val="10000"/>
                                  </p:iterate>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95491" y="840872"/>
            <a:ext cx="117679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50" y="-97685"/>
            <a:ext cx="1102381" cy="1102381"/>
          </a:xfrm>
          <a:prstGeom prst="rect">
            <a:avLst/>
          </a:prstGeom>
        </p:spPr>
      </p:pic>
      <p:sp>
        <p:nvSpPr>
          <p:cNvPr id="10" name="矩形 9"/>
          <p:cNvSpPr/>
          <p:nvPr/>
        </p:nvSpPr>
        <p:spPr>
          <a:xfrm>
            <a:off x="883088" y="1388707"/>
            <a:ext cx="6096000" cy="849383"/>
          </a:xfrm>
          <a:prstGeom prst="rect">
            <a:avLst/>
          </a:prstGeom>
          <a:blipFill>
            <a:blip r:embed="rId4" cstate="print"/>
            <a:stretch>
              <a:fillRect t="-7000" r="-3000" b="-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奋斗经验：理论思维、正确思想指引</a:t>
            </a:r>
            <a:endParaRPr lang="zh-CN" altLang="en-US" sz="2800" b="1" dirty="0">
              <a:cs typeface="+mn-ea"/>
              <a:sym typeface="+mn-lt"/>
            </a:endParaRPr>
          </a:p>
        </p:txBody>
      </p:sp>
      <p:sp>
        <p:nvSpPr>
          <p:cNvPr id="7" name="矩形 6"/>
          <p:cNvSpPr/>
          <p:nvPr/>
        </p:nvSpPr>
        <p:spPr>
          <a:xfrm>
            <a:off x="1068267" y="2238090"/>
            <a:ext cx="5725641" cy="388375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400" b="1" dirty="0">
                <a:solidFill>
                  <a:schemeClr val="tx1">
                    <a:lumMod val="75000"/>
                    <a:lumOff val="25000"/>
                  </a:schemeClr>
                </a:solidFill>
                <a:latin typeface="楷体" panose="02010609060101010101" pitchFamily="49" charset="-122"/>
                <a:ea typeface="楷体" panose="02010609060101010101" pitchFamily="49" charset="-122"/>
                <a:cs typeface="+mn-ea"/>
                <a:sym typeface="+mn-lt"/>
              </a:rPr>
              <a:t>马克思主义中国化，总结经验与教训，回答重大的理论和现实问题</a:t>
            </a:r>
            <a:endParaRPr lang="en-US" altLang="zh-CN" sz="2400" b="1" dirty="0">
              <a:solidFill>
                <a:schemeClr val="tx1">
                  <a:lumMod val="75000"/>
                  <a:lumOff val="25000"/>
                </a:schemeClr>
              </a:solidFill>
              <a:latin typeface="楷体" panose="02010609060101010101" pitchFamily="49" charset="-122"/>
              <a:ea typeface="楷体" panose="02010609060101010101" pitchFamily="49" charset="-122"/>
              <a:cs typeface="+mn-ea"/>
              <a:sym typeface="+mn-lt"/>
            </a:endParaRPr>
          </a:p>
          <a:p>
            <a:pPr marL="285750" indent="-285750">
              <a:lnSpc>
                <a:spcPct val="150000"/>
              </a:lnSpc>
              <a:buFont typeface="Arial" panose="020B0604020202020204" pitchFamily="34" charset="0"/>
              <a:buChar char="•"/>
            </a:pPr>
            <a:r>
              <a:rPr lang="zh-CN" altLang="en-US" sz="2400" b="1" dirty="0">
                <a:solidFill>
                  <a:schemeClr val="tx1">
                    <a:lumMod val="75000"/>
                    <a:lumOff val="25000"/>
                  </a:schemeClr>
                </a:solidFill>
                <a:latin typeface="楷体" panose="02010609060101010101" pitchFamily="49" charset="-122"/>
                <a:ea typeface="楷体" panose="02010609060101010101" pitchFamily="49" charset="-122"/>
                <a:cs typeface="+mn-ea"/>
                <a:sym typeface="+mn-lt"/>
              </a:rPr>
              <a:t>有时代特征的马克思主义：马列主义、毛泽东思想、邓小平理论、“三个代表”重要思想、科学发展观、习近平新时代中国特色社会主义思想</a:t>
            </a:r>
            <a:endParaRPr lang="en-US" altLang="zh-CN" sz="2400" b="1" dirty="0">
              <a:solidFill>
                <a:schemeClr val="tx1">
                  <a:lumMod val="75000"/>
                  <a:lumOff val="25000"/>
                </a:schemeClr>
              </a:solidFill>
              <a:latin typeface="楷体" panose="02010609060101010101" pitchFamily="49" charset="-122"/>
              <a:ea typeface="楷体" panose="02010609060101010101" pitchFamily="49" charset="-122"/>
              <a:cs typeface="+mn-ea"/>
              <a:sym typeface="+mn-lt"/>
            </a:endParaRPr>
          </a:p>
          <a:p>
            <a:pPr marL="285750" indent="-285750">
              <a:lnSpc>
                <a:spcPct val="150000"/>
              </a:lnSpc>
              <a:buFont typeface="Arial" panose="020B0604020202020204" pitchFamily="34" charset="0"/>
              <a:buChar char="•"/>
            </a:pPr>
            <a:r>
              <a:rPr lang="zh-CN" altLang="en-US" sz="2400" b="1" dirty="0">
                <a:solidFill>
                  <a:schemeClr val="tx1">
                    <a:lumMod val="75000"/>
                    <a:lumOff val="25000"/>
                  </a:schemeClr>
                </a:solidFill>
                <a:latin typeface="楷体" panose="02010609060101010101" pitchFamily="49" charset="-122"/>
                <a:ea typeface="楷体" panose="02010609060101010101" pitchFamily="49" charset="-122"/>
                <a:cs typeface="+mn-ea"/>
                <a:sym typeface="+mn-lt"/>
              </a:rPr>
              <a:t>把握社会主要矛盾、确定中心任务</a:t>
            </a:r>
            <a:endParaRPr lang="en-US" altLang="zh-CN" sz="2400" b="1" dirty="0">
              <a:solidFill>
                <a:schemeClr val="tx1">
                  <a:lumMod val="75000"/>
                  <a:lumOff val="25000"/>
                </a:schemeClr>
              </a:solidFill>
              <a:latin typeface="楷体" panose="02010609060101010101" pitchFamily="49" charset="-122"/>
              <a:ea typeface="楷体" panose="02010609060101010101" pitchFamily="49" charset="-122"/>
              <a:cs typeface="+mn-ea"/>
              <a:sym typeface="+mn-lt"/>
            </a:endParaRPr>
          </a:p>
        </p:txBody>
      </p:sp>
      <p:sp>
        <p:nvSpPr>
          <p:cNvPr id="11" name="矩形 10"/>
          <p:cNvSpPr/>
          <p:nvPr/>
        </p:nvSpPr>
        <p:spPr>
          <a:xfrm>
            <a:off x="870805" y="2238090"/>
            <a:ext cx="6096000" cy="377903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a:extLst>
              <a:ext uri="{FF2B5EF4-FFF2-40B4-BE49-F238E27FC236}">
                <a16:creationId xmlns:a16="http://schemas.microsoft.com/office/drawing/2014/main" id="{9F9059FB-A563-D946-8347-17236B24D53E}"/>
              </a:ext>
            </a:extLst>
          </p:cNvPr>
          <p:cNvSpPr txBox="1"/>
          <p:nvPr/>
        </p:nvSpPr>
        <p:spPr>
          <a:xfrm>
            <a:off x="9329057" y="-54429"/>
            <a:ext cx="184731" cy="369332"/>
          </a:xfrm>
          <a:prstGeom prst="rect">
            <a:avLst/>
          </a:prstGeom>
          <a:noFill/>
        </p:spPr>
        <p:txBody>
          <a:bodyPr wrap="none" rtlCol="0">
            <a:spAutoFit/>
          </a:bodyPr>
          <a:lstStyle/>
          <a:p>
            <a:endParaRPr kumimoji="1" lang="zh-CN" altLang="en-US" dirty="0"/>
          </a:p>
        </p:txBody>
      </p:sp>
      <p:pic>
        <p:nvPicPr>
          <p:cNvPr id="1026" name="Picture 2">
            <a:extLst>
              <a:ext uri="{FF2B5EF4-FFF2-40B4-BE49-F238E27FC236}">
                <a16:creationId xmlns:a16="http://schemas.microsoft.com/office/drawing/2014/main" id="{06DD85A2-70CE-944E-B4BD-D5AFA4F863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1370" y="1595692"/>
            <a:ext cx="5253202" cy="39269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1000" fill="hold"/>
                                        <p:tgtEl>
                                          <p:spTgt spid="10"/>
                                        </p:tgtEl>
                                        <p:attrNameLst>
                                          <p:attrName>ppt_x</p:attrName>
                                        </p:attrNameLst>
                                      </p:cBhvr>
                                      <p:tavLst>
                                        <p:tav tm="0">
                                          <p:val>
                                            <p:strVal val="#ppt_x"/>
                                          </p:val>
                                        </p:tav>
                                        <p:tav tm="100000">
                                          <p:val>
                                            <p:strVal val="#ppt_x"/>
                                          </p:val>
                                        </p:tav>
                                      </p:tavLst>
                                    </p:anim>
                                    <p:anim calcmode="lin" valueType="num">
                                      <p:cBhvr additive="base">
                                        <p:cTn id="18" dur="1000" fill="hold"/>
                                        <p:tgtEl>
                                          <p:spTgt spid="10"/>
                                        </p:tgtEl>
                                        <p:attrNameLst>
                                          <p:attrName>ppt_y</p:attrName>
                                        </p:attrNameLst>
                                      </p:cBhvr>
                                      <p:tavLst>
                                        <p:tav tm="0">
                                          <p:val>
                                            <p:strVal val="0-#ppt_h/2"/>
                                          </p:val>
                                        </p:tav>
                                        <p:tav tm="100000">
                                          <p:val>
                                            <p:strVal val="#ppt_y"/>
                                          </p:val>
                                        </p:tav>
                                      </p:tavLst>
                                    </p:anim>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par>
                          <p:cTn id="23" fill="hold">
                            <p:stCondLst>
                              <p:cond delay="2500"/>
                            </p:stCondLst>
                            <p:childTnLst>
                              <p:par>
                                <p:cTn id="24" presetID="10" presetClass="entr" presetSubtype="0" fill="hold" grpId="0" nodeType="afterEffect">
                                  <p:stCondLst>
                                    <p:cond delay="0"/>
                                  </p:stCondLst>
                                  <p:iterate type="lt">
                                    <p:tmPct val="10000"/>
                                  </p:iterate>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95491" y="840872"/>
            <a:ext cx="1176790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750" y="-97685"/>
            <a:ext cx="1102381" cy="1102381"/>
          </a:xfrm>
          <a:prstGeom prst="rect">
            <a:avLst/>
          </a:prstGeom>
        </p:spPr>
      </p:pic>
      <p:sp>
        <p:nvSpPr>
          <p:cNvPr id="10" name="矩形 9"/>
          <p:cNvSpPr/>
          <p:nvPr/>
        </p:nvSpPr>
        <p:spPr>
          <a:xfrm>
            <a:off x="883088" y="1388707"/>
            <a:ext cx="6096000" cy="849383"/>
          </a:xfrm>
          <a:prstGeom prst="rect">
            <a:avLst/>
          </a:prstGeom>
          <a:blipFill>
            <a:blip r:embed="rId4" cstate="print"/>
            <a:stretch>
              <a:fillRect t="-7000" r="-3000" b="-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结合学科优势：坚持唯物史观和正确党史观</a:t>
            </a:r>
            <a:endParaRPr lang="zh-CN" altLang="en-US" sz="2400" b="1" dirty="0">
              <a:cs typeface="+mn-ea"/>
              <a:sym typeface="+mn-lt"/>
            </a:endParaRPr>
          </a:p>
        </p:txBody>
      </p:sp>
      <p:sp>
        <p:nvSpPr>
          <p:cNvPr id="7" name="矩形 6"/>
          <p:cNvSpPr/>
          <p:nvPr/>
        </p:nvSpPr>
        <p:spPr>
          <a:xfrm>
            <a:off x="1055984" y="2238090"/>
            <a:ext cx="5725641" cy="388375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400" b="1" dirty="0">
                <a:solidFill>
                  <a:schemeClr val="tx1">
                    <a:lumMod val="75000"/>
                    <a:lumOff val="25000"/>
                  </a:schemeClr>
                </a:solidFill>
                <a:latin typeface="楷体" panose="02010609060101010101" pitchFamily="49" charset="-122"/>
                <a:ea typeface="楷体" panose="02010609060101010101" pitchFamily="49" charset="-122"/>
                <a:cs typeface="+mn-ea"/>
                <a:sym typeface="+mn-lt"/>
              </a:rPr>
              <a:t>结合自身学科优势，讲清楚“中国</a:t>
            </a:r>
            <a:r>
              <a:rPr lang="zh-CN" altLang="en-US" sz="2400" b="1" dirty="0">
                <a:latin typeface="楷体" panose="02010609060101010101" pitchFamily="49" charset="-122"/>
                <a:ea typeface="楷体" panose="02010609060101010101" pitchFamily="49" charset="-122"/>
              </a:rPr>
              <a:t>共产党为什么能，中国特色社会主义为什么好，归根到底是因为马克思主义行。</a:t>
            </a:r>
            <a:r>
              <a:rPr lang="zh-CN" altLang="en-US" sz="2400" b="1" dirty="0">
                <a:solidFill>
                  <a:schemeClr val="tx1">
                    <a:lumMod val="75000"/>
                    <a:lumOff val="25000"/>
                  </a:schemeClr>
                </a:solidFill>
                <a:latin typeface="楷体" panose="02010609060101010101" pitchFamily="49" charset="-122"/>
                <a:ea typeface="楷体" panose="02010609060101010101" pitchFamily="49" charset="-122"/>
                <a:cs typeface="+mn-ea"/>
                <a:sym typeface="+mn-lt"/>
              </a:rPr>
              <a:t>”</a:t>
            </a:r>
            <a:endParaRPr lang="en-US" altLang="zh-CN" sz="2400" b="1" dirty="0">
              <a:solidFill>
                <a:schemeClr val="tx1">
                  <a:lumMod val="75000"/>
                  <a:lumOff val="25000"/>
                </a:schemeClr>
              </a:solidFill>
              <a:latin typeface="楷体" panose="02010609060101010101" pitchFamily="49" charset="-122"/>
              <a:ea typeface="楷体" panose="02010609060101010101" pitchFamily="49" charset="-122"/>
              <a:cs typeface="+mn-ea"/>
              <a:sym typeface="+mn-lt"/>
            </a:endParaRPr>
          </a:p>
          <a:p>
            <a:pPr marL="285750" indent="-285750">
              <a:lnSpc>
                <a:spcPct val="150000"/>
              </a:lnSpc>
              <a:buFont typeface="Arial" panose="020B0604020202020204" pitchFamily="34" charset="0"/>
              <a:buChar char="•"/>
            </a:pPr>
            <a:r>
              <a:rPr lang="zh-CN" altLang="en-US" sz="2400" b="1" dirty="0">
                <a:solidFill>
                  <a:schemeClr val="tx1">
                    <a:lumMod val="75000"/>
                    <a:lumOff val="25000"/>
                  </a:schemeClr>
                </a:solidFill>
                <a:latin typeface="楷体" panose="02010609060101010101" pitchFamily="49" charset="-122"/>
                <a:ea typeface="楷体" panose="02010609060101010101" pitchFamily="49" charset="-122"/>
                <a:cs typeface="+mn-ea"/>
                <a:sym typeface="+mn-lt"/>
              </a:rPr>
              <a:t>重视理论的时代性、历史性：将理论分析放在具体的历史背景下进行考察，切忌一般化、空泛化</a:t>
            </a:r>
            <a:endParaRPr lang="en-US" altLang="zh-CN" sz="2400" b="1" dirty="0">
              <a:solidFill>
                <a:schemeClr val="tx1">
                  <a:lumMod val="75000"/>
                  <a:lumOff val="25000"/>
                </a:schemeClr>
              </a:solidFill>
              <a:latin typeface="楷体" panose="02010609060101010101" pitchFamily="49" charset="-122"/>
              <a:ea typeface="楷体" panose="02010609060101010101" pitchFamily="49" charset="-122"/>
              <a:cs typeface="+mn-ea"/>
              <a:sym typeface="+mn-lt"/>
            </a:endParaRPr>
          </a:p>
          <a:p>
            <a:pPr marL="285750" indent="-285750">
              <a:lnSpc>
                <a:spcPct val="150000"/>
              </a:lnSpc>
              <a:buFont typeface="Arial" panose="020B0604020202020204" pitchFamily="34" charset="0"/>
              <a:buChar char="•"/>
            </a:pPr>
            <a:endParaRPr lang="en-US" altLang="zh-CN" sz="2400" b="1" dirty="0">
              <a:solidFill>
                <a:schemeClr val="tx1">
                  <a:lumMod val="75000"/>
                  <a:lumOff val="25000"/>
                </a:schemeClr>
              </a:solidFill>
              <a:latin typeface="楷体" panose="02010609060101010101" pitchFamily="49" charset="-122"/>
              <a:ea typeface="楷体" panose="02010609060101010101" pitchFamily="49" charset="-122"/>
              <a:cs typeface="+mn-ea"/>
              <a:sym typeface="+mn-lt"/>
            </a:endParaRPr>
          </a:p>
        </p:txBody>
      </p:sp>
      <p:sp>
        <p:nvSpPr>
          <p:cNvPr id="11" name="矩形 10"/>
          <p:cNvSpPr/>
          <p:nvPr/>
        </p:nvSpPr>
        <p:spPr>
          <a:xfrm>
            <a:off x="883087" y="2238089"/>
            <a:ext cx="6083717" cy="421070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074" name="Picture 2">
            <a:extLst>
              <a:ext uri="{FF2B5EF4-FFF2-40B4-BE49-F238E27FC236}">
                <a16:creationId xmlns:a16="http://schemas.microsoft.com/office/drawing/2014/main" id="{A0458EF7-F233-554F-B991-0552A3DA47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521" y="2022116"/>
            <a:ext cx="5233238" cy="3545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76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1000" fill="hold"/>
                                        <p:tgtEl>
                                          <p:spTgt spid="10"/>
                                        </p:tgtEl>
                                        <p:attrNameLst>
                                          <p:attrName>ppt_x</p:attrName>
                                        </p:attrNameLst>
                                      </p:cBhvr>
                                      <p:tavLst>
                                        <p:tav tm="0">
                                          <p:val>
                                            <p:strVal val="#ppt_x"/>
                                          </p:val>
                                        </p:tav>
                                        <p:tav tm="100000">
                                          <p:val>
                                            <p:strVal val="#ppt_x"/>
                                          </p:val>
                                        </p:tav>
                                      </p:tavLst>
                                    </p:anim>
                                    <p:anim calcmode="lin" valueType="num">
                                      <p:cBhvr additive="base">
                                        <p:cTn id="18" dur="1000" fill="hold"/>
                                        <p:tgtEl>
                                          <p:spTgt spid="10"/>
                                        </p:tgtEl>
                                        <p:attrNameLst>
                                          <p:attrName>ppt_y</p:attrName>
                                        </p:attrNameLst>
                                      </p:cBhvr>
                                      <p:tavLst>
                                        <p:tav tm="0">
                                          <p:val>
                                            <p:strVal val="0-#ppt_h/2"/>
                                          </p:val>
                                        </p:tav>
                                        <p:tav tm="100000">
                                          <p:val>
                                            <p:strVal val="#ppt_y"/>
                                          </p:val>
                                        </p:tav>
                                      </p:tavLst>
                                    </p:anim>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par>
                          <p:cTn id="23" fill="hold">
                            <p:stCondLst>
                              <p:cond delay="2500"/>
                            </p:stCondLst>
                            <p:childTnLst>
                              <p:par>
                                <p:cTn id="24" presetID="10" presetClass="entr" presetSubtype="0" fill="hold" grpId="0" nodeType="afterEffect">
                                  <p:stCondLst>
                                    <p:cond delay="0"/>
                                  </p:stCondLst>
                                  <p:iterate type="lt">
                                    <p:tmPct val="10000"/>
                                  </p:iterate>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CE299090-6C1B-4A8C-852B-FF91C7087D55"/>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Content List"/>
  <p:tag name="ISPRING_PLAYERS_CUSTOMIZATION" val="UEsDBBQAAgAIAAO4OE0OaiROYgQAAAURAAAdAAAAdW5pdmVyc2FsL2NvbW1vbl9tZXNzYWdlcy5sbmetWG1v2zYQ/l6g/4EQUGADtrQd0KIYEge0xNhEZMmV6DjZMAiMxNhEKDHVi9vs037Nfth+yY6UncR9gaQkgG2YlO+54909d0cfHn/JFdqIspK6OHLeHrxxkChSnclideQs2MmvHxxU1bzIuNKFOHIK7aDj0csXh4oXq4avBHx/+QKhw1xUFSyrkVndr5HMjpz5OHHD2RwHF4kfTsJkTCfOyNX5DS9uka9X+qff3n/48vbd+58PX2/l+sDEM+z7+0DIIr170wMoYFHoJ4BG/CQg58wZmc9hcuGC+TQgzmj7ZZj0PCJnzsh8dsotoogELIl96pGExkkQMusLnzDiOaML3aA13whUa7SR4jOq1wLiWMtSoErJzD5INWwUjehS5oUzTIMkIjGLqMtoGDijWJfl7S8Wljf1WpegrkKZrPilEpnVCRljn9+UogLVvIaMQvCq1xJ+qXMui4NO1RFe0mCSsDD044QE3m7HGZEiQ17JjZqBKBGOSQQAJa9E+QjZxGaZFUdYqWEIUzqZ+vBmxoSpXK0VvOuhdswJxGAuii4pyBESQXbF8TKMPOM0UIU4uuFV9VmX2V5+PAxUFzAN3BBS0GUPwJnB2AFDjCXUjbIUad0FNiNxjCckGYfnkMjAu3CIRHgKdDsdInFBYqAIibtkAnxGJ9gkvKHYLv93/Eq5SWd1i3iagpxx30bqpoId41JggWVadTBMTUw+LiBsFPs/oHGLCt61q5XcCLCjzETZqQgqi0s8k0UfF/SP5ARTn3gJpJUXLhNmS57RmPNbVOga8WzDi1SgS5HyBnL9Fp5lMrPPTJyt/k+N/BvxeltVXm0LUuCR81dD7dmrYd8xq6nAproW+U3dpdo4bGv+Y6wwOf1DE/oc/XH6Y5cEOKLh80Smknmj2qr75PjcWTY0Rp1GPNFT/aP13JbEbW0dUyhYY6n7SxDopqZ/QANU/aVocAKK5m2JhhpOi6sBOoNwCxBo9FiMM3DVngln4MIB8ksyjimD2WgpLitZd44dlo1tgL4f2hTmPCVqcU/GS3GlYcJRgm/a6QO6kI10Z0AfDDd7rYJR5oPJAQCu2uQBSCVzsD/rgbmYkZ0H2gK/d5KlblRmyavktS3y4NsmF9+OTVelzu2u4tUuedsmc/wUK9rDRa3S+YD2f8e/3vF5QL/HRykmOHKniYsDl5hB33BV9RQCChhX+CxOfDw24sCFnNfpGprplW6KrCdQO6t75AQD2PbMseBluv7vn397YnxlSbuLtru/DwIBYpsqSO7A/gx0Laq/ukAYHu/L2UUfqe3dZifX86rDKGThs9wheNtacp3D1kG3XkjybdAwY9idzoAHsU173ZQwug1BmOHoFGqZncKd0YyX11AImdZqEIp1tUnAepj2++tlUytZiCGyT2sl5sCMzhPsefauDeRTMr1ue2YGN4p0e+lWcOnuC+ZOcQB19is8kcl6IKBtTbsqBERv1/c033zbqe5Wlf3D4vD1g/8v/gdQSwMEFAACAAgAA7g4TZhofl+PAwAAwQ4AACcAAAB1bml2ZXJzYWwvZmxhc2hfcHVibGlzaGluZ19zZXR0aW5ncy54bWzVV91uGjkUvucprKl6WSbpprtpBERRGFRUQhDQbnsVmfGBseKxZ20PlF7t0+yD7ZP0eAxk2KapkxapqyhK5vg73/n3mWmdf8oFWYI2XMl2dNw8igjIVDEuF+3o3bT34jQixlLJqFAS2pFUETnvNFpFORPcZBOwFqGGII00Z4VtR5m1xVkcr1arJjeFdqdKlBb5TTNVeVxoMCAt6LgQdI1/7LoAE20YAgjwN1dyo9ZpNAhpeaYrxUoBhDP0XHIXFBU9QU0WxR42o+ntQqtSsksllCZ6MWtHz04v3M8W46m6PAfpcmI6KHRie0YZ484LKib8M5AM+CJDd4+PTiKy4sxm7ejliaNBePw1TUXuY6eO5lJhEqTd8OdgKaOW+kdvUMMcNFYDTMfqEpB0T1ZDWvhkdwIvYmtJc55O8YS4VLWj7vRmnPSScTK8TG7ejQfe1WCNaX86SIJ03nwcJeNBf/j2Znp9PZj2R3daVQw1b1vxfuAtTJAqdT08ai1NM8yj3aahLtmi5kruZcA9k5kS2AtzKgxgW+czYEOaQ607Jrdc9hB5HJE5xiHW7ehCcyoiwi0VPN0pm3JmLLdVF/bqSIJcOC5AribRnXmfnDSj2kDdre2JcS2QdhLJSFfTFbZ4lZiN+FvwEcgQ2BvsS+F6E3QIPNHUPAJJLoQIAY+3hQwBX1F9C5pMlRJB+D9VKRhZq5IIfgvEKoJ9U+b4XwakPmRkrlVeSfEesMQIjqVaclgBOw8x9BFN5CVq4qVTCLDewl8l/0xmMFcaeYEusX4o58bzNx9FXFBj7kjp1sfnk0G/m9z0h93kw3MXIGVLimP/OHKcFMgLexB+uiZS2a0epiOlJbaHKwrjrDoLia359DIYnpfCl/lnF6NGfcCSHMbKYwrzXQ+CzWZ0WQ2iG66KGkeQY0k8Jx6keM9yuVljAYQplURJsSY0xVvEuLFeclUalPgB9tTm6R56fcJl9bTAnYAWNQMdRHl0/PK3k1e//3H6+qwZ//v3Py8eVNosypGgzpzflJcPrtdgzf+s8u/oPbCcdwv668XVit1CvX+/uqX8S67X0Th5H1LJYfJhGtREySSI7joEdf02cIu6tTaqrbQgF/AaXPixxotQ8JxbYD+zqZ/QJj/0GuZ77DBtcsCYf2Q0/jch+6fdC/3eG3wrvveTx53kXPIcE+Eu4d13UufVyRF+E9x71Ggg2/5nZ6fxBVBLAwQUAAIACAADuDhNuSyLlboCAABVCgAAIQAAAHVuaXZlcnNhbC9mbGFzaF9za2luX3NldHRpbmdzLnhtbJVW227bMAx931cE2XvcXdMBaoA0zYAC3VqsRd9lm7GFyJIhyeny9xNluZaSOPFMBLDIcyiKpOgQvWVi8WEyIZnkUj2DMUwUGjWdbsLym2naGCPFLJPCgDAzIVVF+XTx8ad7SOKQl1hyB2osZ0Mz6LeZu2cMxe/xbY4yRMhkVVOxf5CFnKU02xZKNiK/GFq5r0FxJrYWefVjvloPbsCZNvcGqiim9TXKOEqtQGvAkL6vUS6yOE2BdztduWckp9/q/OkPaDummXG05SeUIVpNC4iTfL1EGcYL6z2uyhzlPMHAX2OhXz6jDEI53YOKnd99RRlkyLqp/6dHaiULTGjMOV/Edw6XNLfXD6O6QrlIwAPhRher4NPjznoXgPxreO8JXlcl+RPm9WAgYNFTDgujGiBJt2ptupRvj42x9wMWG8q1BYSqHvRkg36ije7cxLoe9wfemMhDX17TQ14lbypYtQGHyNjQE1arWzcsQuy7LghRwc4rgxh7ZY/8bRN7hAyUPfKZsxweBd8fR3BoakldlW+pr+f5AlgrCGqXubd2q86KOz3g3dVBqF7RYSqZw0JjOC+sAiwcSZyuDSk5iokIumMFNUyKX4hL9+4wmiQHBt9sp1uLGGY4nOo4F6Od02G63PpyQ7afhf5s7Xpi7BS/mVJjaFZW9rOkpxPPs9fEupkmpxk4Jy0c1L3YyIDjAhsiVVRtQb1IycduI6QBPda9bC/XEJwkQQ5IcjrJxDs5lX3RVCmotS0aA92VIFa2wJIVJbc/88rgDfIDxoC1pZrS+hOUvbdloPA9AFRlZde07aK1VA03jMMOuLcGCnfkobMRbZt0qN+W5gE2Juw4rxnVkn5U9L0Sj5BAfwL/asOKHB9Y4q73uLjtDU21O1l08bsx3McSDeZummHzhYPMrX0vRY6t/TiDVol/J/8BUEsDBBQAAgAIAAO4OE1NpgCXZAMAANINAAAmAAAAdW5pdmVyc2FsL2h0bWxfcHVibGlzaGluZ19zZXR0aW5ncy54bWzNV1FvGzcMfvevEG7oY31Jl61ZYDsI4gti1E0M57q1TwF9on1CdNJN0tl1n/Zr9sP2S0ZZdmKvnasEyTAYhi2K/EiKpL67zunnSrI5Giu06iaH7YOEoSo0F2rWTT7kF6+PE2YdKA5SK+wmSifstNfq1M1EClveoHOkahnBKHtSu25SOlefpOlisWgLWxu/q2XjCN+2C12ltUGLyqFJawlL+nHLGm2yRogAoG+l1dqs12ox1glI7zVvJDLBKXIlfFIgL10lkzRoTaC4mxndKH6upTbMzCbd5IfjM//Z6ASkvqhQ+SOxPRJ6sTsBzoUPAuSN+IKsRDErKdrDg6OELQR3ZTd5c+RhSD39GmYFHlIHD3Ou6QyUW+NX6ICDg7AMDg1O0VAx0PacaZBAd2Rbmg4/u3tBEPGlgkoUOe0wf1LdpJ/fjrOLbJxdnWe3H8bDEGq0RT7Ih1mUzeWnUTYeDq7e3ebX18N8MHqwWuWwFW0n3U28QwekG7OdHjgHRUnn6DbHsC3ZaE212jkBv2YTLakVpiAtJmxKgcplNzkzAmTChAMpivtdB2aG7kJISsHbHranyiUPgCHdogRjcdvRZsf6oha9THHWN7Cgnl2luhb/m/oIVYzaJXWa9N2GJkY9M2AfocnOpIxRHm9KE6P8HswdGpZrLaP0f9ON5GypGybFHTKnGXVCU9G/Etn22LCp0dVKKsE6ZqXgyOYCF8hPYxx9IhdVQ5Z0i9QSXfDweyO+sAlOtSFchDnVj+TCBvz2o4BrsPYBFDYxvroZDvrZ7eCqn3185RMEPgca5MeBU+9jVbsXwYclU9pt7Og4CmioPXxRuOCrvZjc2k8vgxVVI0OZn7sYW9AvWJKX8fKYwnw3gmi3JcxXg+iHawVNIyioJAGTNgq6J4VaE1MEYAGKaSWXDAq6Rawf67nQjSVJGOAAbZ8eYbBnQq1WM3oEII+Go4mCPDh88+PRTz+/Pf7lpJ3+9cefr/caralvJMG7C9x3vpcwoy3/Qc7fsdtDt/eU+zVxdVJPc99mTE+z/xFhjsbZrzG1uco+5lFtkd1EwV3HaF2/i+RFT1SjLZKKCoEutlkYVLrapKiEQ/6cbfqEwu9/VApt8UyFf8Es9rbv/zeJsLp/MN55Eu6k33x1aJF89z2s1/obUEsDBBQAAgAIAAO4OE1DqTztmwEAAB8GAAAfAAAAdW5pdmVyc2FsL2h0bWxfc2tpbl9zZXR0aW5ncy5qc42UTW+DMAyG7/0VKLtOVffZbrdq7aRJPUxab9MOgboUNSQoCays6n8fTr8ImHXxhbw8vI6N4m0vqBaLWPAcbN2z27/7e6cBalbncO3rokNPUWdGJAuYJymIRAJrIMXx05O8OxOUMZPONCw/0NbU/JjCN0suTB3PCAtNaIb6uCDAbwrcUOLPSezVCtsXVet0mFurZD9S0oK0fal0yh3Drl7dqtfYgFUB+gK65BF4pkO3usiz48MQo85FKs24LGcqVv2QR+tYq1wuuvKvygx09c/Xe2DwNHyZenYiMfbNQtpMPB1hdJOZBmPgkPdxikHCgocgar4Dt/5APeN2QQ26SExij/T4BqNOZzyGVpdGYwwfk5VXq5tDjDZnYWP3xN0thkcIXoJuWU3uMTxQZXn2jx+YaRVjR1pou+cnVCi+SGR8SD3AIDk8LNp2de9cqDv+hHlXSDWu0Iq6fmnX8GiChgCtN5eOeU0j74yyE5QoiRyK0KhxVdBzxDbnCO4/A8at5dEqrcZDNR2rNnC9Bj1XSlSn/7p0Tn8e73q7X1BLAwQUAAIACAADuDhN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ADuDhNCEuZl3kAAAB7AAAAHAAAAHVuaXZlcnNhbC9sb2NhbF9zZXR0aW5ncy54bWyzsa/IzVEoSy0qzszPs1Uy1DNQUkjNS85PycxLt1UKDXHTtVBSKC5JzEtJzMnPS7VVystXUrC347LJyU9OzAlOLSkBKixWKMhJrEwtCknNBTJKUv0Sc4EqA4pSi1PzShJLgCYraCTnF1RqKugqPNm/7tmUnUr6dlwA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AO4OE1rT8RlQggAAJMgAAApAAAAdW5pdmVyc2FsL3NraW5fY3VzdG9taXphdGlvbl9zZXR0aW5ncy54bWy1Wutu4koS/r9P0WJ1pLPSKlzMLSuGlS9NYg0xHOwkM7taoQZ3ghXbzbEbZjjixz7NPtg+yVa37WATIHZmFk+icXXVV9V16wsZxC9eqG9izgLvD8I9FtqUcy98jod/QmiwZD6LphGNKY/rB8qjF7rsmxk+MUEDasxJ6JLI1cVoPGygkfygfk/tG314a2vtFuq1cQv3kYE7OoxdK8a1osOY0Wrqg/oRRIIb0SUN+WnUQb0w+lbADGMacTN06fehUuTODxVncBMR1wO+eNhti2efad0bbfGgdrPT6+B9S1UUpYv0jtE0Gvte77qnNhFutDsNZa/1W0pLQc1Op3nd3Td7rY4Cb6PrLqC08XUXtXvtdsvYt3ALpJGqakZL3/eU62ZTBW24f63vRyOt12igZrOptI19p6uMtAYCbgUwVKUvHKgYiqZ096qmNvsKGukjbdTeYwN39Q7qt3C30di3NU1pNA7OPcwu764DtfR0Mne+A3gyBCdHRW7VTyTXYLmJImB2aLD2CadoQWJqkYB+qsm8DLnMWvTrkq13f6mlSSoTOhPJbCtSEyKQQwAbnsAa1OVIxiZtyxdHno4891NtseGchVdLFnKAugpZFBC/Nvxzkj/p7MpIsi2Nqsg9kSU9qOvJT1mxVBfkNDyXhJYsWJNwN2bP7GpBli/PEduEbikzV7s1jXwvfAHuxnVPxxcV+V7MTU6Dgn24L57yYmuIZ0yFeV0snlKSPllQP9PYkJ8KcgeV73vkSHTrxR6XompTPJdE1+SZFgPQV8VzWSYELcWo9cTzvhCn3zmwK6IFtC6y+2RHo6KSpGVelGLrzbpqPq0j9iycXZR7P9Cvcj6DDhQ+Cwsb4iklJCYoFJaKUuo2OX/jiDF9Pe4lgwC0QHDzzSUlScipNtcnd1PV+jofT24mc828qQ31pCqRKMtfW93+92anC50rlSuJZN+p43ERC0mwTqMcluXMJuM5AOLx3MJfnNpQ/K4sOrl3xqaFa8P0P5UBpjP8UBuK32VE72czbDlze2waeG7ac2viSL+MsYON2vAr26AV2VLEGdp69BviK4qgPXsRRbHvuXJAtGwv3NAS+ozJnWpa8xm2nZmpO+bEqg1tFkW7v0pksuErSJ4ViZHrxWThU1eqhRSR4+v8CgX/+MoDThYQL7wqo32mPprWzdyZTMb2HFtGRqkNcegiIyJCU3WgmWrjGWBEsCxHHxOfy+yTCEj1/cogt+bN7Rh+HGHIrfe88uGHf8CaKYaQTGlYQhASB88g62z7cTIzhA9BISJoTeL4G4vcQtLkQ1cC27T0CaSm7uTwHQGTYUPgvXAJqUOXvATeHbZt9QbPtckXyHGozUlFoclnKMnPFYW+YhtqCNslxCz1wbxRRUWIMswKJKvBJRH57u8QWS5BTnhz67FNDBThYSgTWY3xVWVNNv7tHgJpquMz1Z4Ag7Pl27O3pWBK5MIyV0IXtCEdGyK7frs3/zEfqeYYG3NIN2PyOHdklxRKA7JDIeOIuFsSLmF/S5dkA5WwgzHXc+WYiLw04feN9wciPO0/v6StyzLwl18+YFKh4Z2wDPbLoAy2KWv+nnbhtnQGHzRE5PpZK8o44MMm2Dq21Jk5+Tkhir1g4ydd+mcE6tW4qsF6144f91f5sP0fjLGTFqyZ0NE0j1USwrASiyUHFk+/kqBpjUBdeliEhi9OqZUArEmKYTH0AzAP4LmCIQ/g0WoQj1izTQc2W490IU4fJYRlrSZROx1vcUb0KRzSX0t1QZ8Y7Jd8SrbJRgbWLhn+MlHObZUKS4tjOmMw3ALM5ySpANX3AnGGKgd7f4czVySrQWE+j2zju7K6fe9Frgjg501A3+7DniIWSKpP4iyvk0Xp7z9oSDLFWaJ3Wm0D8VqgpWOVq88fipiN1Zl+O9dVS8fiRCHq2S8vB9UhfDJ27PlY1QQClElA+HIFq/CTOOeVx0pOBAYeqYCXTt6mJFqu/vvv/5SHObInoaKU+reqOFD8omviV7x/WozT+F8lcBxVK4rKl5KC6YEqEy1/vnJMSNCfcmQhybIUsEBccZVSDSWQhlF1HFW/vYMqsWVRsE0Ee8GKIHfq7DM0PrnXrw3vSPQCjdNhzK8KJD0vcpNXtuFwxN1w3wtpRfEfXonE5B1zOlcNQ579oUZ9b/mSLL8uHGDSaz7ks+cqePqtakF3PoKkrserY8rFLeta0BKS90ND2J5c614JhwsVn0AP54X7mZBHzJ+Km623V7nAIC7iII2HPBJH+uwtzxGv2Lc0dsMn4sfAlicds07BhqnYLKaQRdox90zUjpvHTSnHjA/Mh3VBT6aTgy7Sj6V0XZM3v3kFr7Q3lsMxKx3KmX4gHvNb9Dt/w58jHvPbYk2ZwLnurU3HQ3nR7DpOI1GeXiZ2wEND2aVSnuytyCMsGItr2Tg3kZRQ5AyYS4dybXS8gKblLGh5g+tnLB6Er9uXOyGz2Mlpx+Jrh8LAIX3rl/N3wD3u0/PJLecBJZh3tXw/VQEpz6kSSL4+OHZGQkV8t6afanAQIcuV6PRxDaUYn2rCnck3NOfk1lk/E+0sJymtuSwayH4u23kllaHo4tVUsaTYLwsN6m/8NKhfitAghT0fwHATLGiEIQc86HJphIrEPPsquwp7kDvSI7kzo3kAvgLsEM5IWSXkCIXEktuqrFqSl/w47C2559MtzVpVjpBzzuX5D2KojsvJrfIxfeL59E4plasg7XWHXCz2wBz9rJQ8keWVHI1ULDpOFrGc/YlulS0+BxtPLEdZmxbpnu/QjB9FvX5CFfCe8/6gnl9moUe9+Zb1mAaigHf27w7+B1BLAwQUAAIACAAEuDhNXsvWR7AQAADHJQAAFwAAAHVuaXZlcnNhbC91bml2ZXJzYWwucG5n7Zp7WJLptsBxMrrZzWZKxQte9jgzWaSNCWmSaWW7KWs3aZaiicbkHQ2VBCmt0O0FncpLKjT77Bmb7S01RUdFLQNNhDqmaF6wEClRCb4ACZD90T57zrOf5zxnP/t//+D7+L18vGu9611rvethkXPq5NGN663WQyCQjcf8/f4EgZg6QSCr8Guh4IhX0g9PwJtJ8p+OHoLU8azfgWCK8znhA4E00DboLq4GeV2if3AyBLLpifFlwkl4EAmB/CHkmJ/P92mYhcmA3EhcD/u15jsNRAMZWx/c0Vo0llN6dz3087uFePvTa01vhoccvnO/dZ3Png0bT29x8IVvcB376vq1S7jl0lFZ+g4vwDtZcSWVQFBXvrsn7T4cxKCQeb/eK5QIqv6WUPndUBUj46pCzrFjkD68OOppR3pvAqrU7XMkzD/GP7m0Kt3HYUMQbBU4FnLzEdV1IbPXmUFqDNkKDkx/87PPfGYvxaAVio2rhwjsd70pZkYb3564vJXprXv/RHwIhGvSwu34mGbj+PT+deab7+uO3RFg0uPazMCRgutwOcQctBgEmRJk7kQnq8a0HYpnO6EvS56vNSfSMVff/Sxu5KLjxoiNQqYwI71t/hSqWKN09/yApM6L/kbbAQoAQo8Vps0UHT1JJyn607N6nelpb2ZUC+Oe1UrUBUf/GVSueipdxtJovIHN5MXGhbN2Wmsn2/T5hsmGfBkC5lQnSgOXjRTeXZ2zcH/3qnGOHYWUyuz1YgDNmX50xsI1byHNx+BFCRMc6LZzjWie35JpClpJInqV6RfZ7QmlrdtG8/74Nn6y735qTUmUJsOlfE0/ouP9405Nkacru5GENkzILwBevG4lr9KznaBI3ptg1sLpaFj4iZMSet7HQZACs2UTyiWSewUAn2AlQHJKlQovml4sRapCqmso6sXJdK2tNge/K0jbr7tb45Gx7JIqrlHZaFm3Zskz51pSaaAFEwl14l2wop5Q6H+J9BrLl/zU49wGhwE2JKkjCp7VG1vOwXa6lPs+PoegYXXzoDaEmnJ93ts9BfbohBtU34K4mnQbUBk0NqNA4S4p17RllJVw2myx7b03Yz2LxfjP2MipBmFIU6yH6gDLTmvJP1r3LhpdFbw6Zz49I76J1iAjh/kCUvuW06DvX6sm/OzjkNVqpnLousubRgxw4PtWdV2sKRdbrr303gOa4wstCk6gl8i2eSrS5pNdBj5ip8v0+UqH8Tj13bjNB1qkL83MiVNsm3Wae8l83UI46UZWX0uZhy3NE+4gxDHaMkQamteOMrRqq4jQ+Ip/OSlkHF5ETD71517afLpQ8DzbKpjiHQ+apY7T3BHluIqvYb7GdpddFwUWS5ij2C2e0EeWn/OuX+xTY9sX+JUC/n6gZVxG9aXFtTOqQdmWfTTJN2HbVrtRKig89yw1Pj9pI4AcYDfDtHkkhp6bWuzXYoPHFRMCtagTLWPetDJmJwbbeRFTLGvyogHJnBZUsXX6rPgcs2iV0RzJcQz7ouuTS4MfWjdctO2TyEcvkWwAdgLP0SQ8dtuYpJSpbwOmkz0TB+9f1ZYrXPj3gUIsTIqhXiq0oCXbuK3lq8vQ0Hlg0rRIWqjkXBXJ96hgbYGiXbBqKUNwuLhelXxvAbAaU1ujHeq7uONq9zsiC8490bP9qGWip9EOvObVOWaLbhRdMSprkhiO3Hxq7/vyNdUiphRrh31Ydj1ixAa9U2uRNdQw/wheRI4kjsCENJMle84+VtemBXgRMEgseP6jxtE/cowUp0COFxy8zcEGx6o9VU2dyyLNb3+GN1yNB8gF8g7Bc+RUhRZJb6DJPxrDfg4M0D443gyKs5yJOnWPE+wdT6URCxlRlrr8KACC9HFc9bQh1syFk4INbuHzYQNNBuJk38GUeWcpDev9YbTuuKM/lx9ch2fZZcm5doJwb0OIVF4xu9QYa0q9OJWQeZBld3quRto1yb8cyI+paJEhpe7f2iWoDoz0fwS8QRVaz4PZpfV8PtyY3xjOPm9MnPyNITNvmrOm0DjY3bDNyfagMa4hnJOFxmQ1Z7oOvN7/txDfqZktd/6U9j59/ZSzcWYIYQVWYAVWYAVWYAVWYAVWYAVWYAVWYAVWYAVWYAVW4P8BpvfSdNY2Yw/lS5/PwNuDbcZOybX9/xF4fuXfYVjWOiO6dIr+ZP6BVMWHoQAGSQQTpk3PtCaRUDxr2ZzXp99IgTS8e2D710k6eXWYfu4Q9llNeRxbVU0Wfo5allqfCUP6d2gX252FyypmyRrt/Wfy2dYgySoIpHs4TVKZajsadj7sCPsOijmM4jfyTsAQMkf+O28J5fSOTeYI1tIbBcTuCmpxWBMychzR+ajpfIty5nYAvUOvGmeUGV7F1Fd6aeebPI2NE1xxMnlxqjNd9qpL8Wynelc5o6TGA1EuRsGkneqpdPUuGKAmYwLS80Oe8pEJnZ6pixVEOgSSWKwzX7LA9r4fYixfIU411TS9UlnMtHXOhX0AdZ94+eq2CFPJj4oMV/c50uahxGrxBWaCcJnb0ZvH5U97fGoJCRauhtBCtDeyQwBjHwlzp+8+xWuHfElEY1jdbgxlXRqv8SgWE4p8MorzOUDLzmpB31ldXtPIQNslA3EXTtNhA4HMOzI/oAHu3oGGUdfgSm1s86BrfzLpboKwNbHwnM3LEw37Gb5RkJLrF1mXrjHP44p75qMflgqz+Vnd8zEMPZ7YtghMe6eucTo0I095Tl+6I/mGtq2Inbwvk30OUU/Fc76DLgGTZsaek1u0WVXnkU16SxRVvlSjTOKJlC6g7yRmk3jd0WYpsYES7wtxybGKkHqefktm73V27YIWesPsB4mP+PKE/YvbkkjtRNQ0vX781B2OaPGmX9ZWU7eHdtLetAORD7s6x+2FDOUEXWWF+oCbwWOqJLUej3u9NkMgqrv87efyuwpezOlw1XEFgyxGVcNmnzc/sqcTm2OLhQf5XT9h+uFpuu10KfPq4pHC0U08IM3zAa1heY+q7byhw8Rwub5oYDmPLPCULUEg4TuZMjtAciS2tq7HaKxnFzwCQbfJ7P1Dfs/r6LFYT3hF1JZ74gg/wVyb1iurN9pgDy7y/f39s5vxIcGhWWPR5di76LjffoPusPcP+W8L67rijW0bDY8I5o6KKf0wbk1ip6IlF/XZIMO+SCOKs3Sl3Op1kdKYXr1LJCoXprXifTTLacI4lugttXXG2EvcWt+1/DFpgsANFFxseTVb2ilnwwakD+v5u/xjq8gloew50u4YBrxoNPEV4wwXnkoqnX5o81XSgaTKvXvs+CfouVtt3Kb5wI/h3/7lxdrPNfuhi8C+Mb7X8wDTUubYketjxPoi34wjmJIdqO1glF4ji/noqZdd3WmW1TGu4IZxFVatXMZnXzjt/jqr3fW556AqRXOx4yxW2qHHE5JqgeJsC5MIl+OmFgNJQY9L0ZQH4uwvsJ2aNpgcDgDKmp4MunpYh/yAi2Q4Js0nu+AOb4VASkNnA0hg5Hbp8xj6eZy6WGI4Lonq0gwmnMzQiewYuvdUtFcqWp4bpnsz5a1Im/qysd5lQLDQCNTUPQV3hZjkguIQp5DsiqMsPnFGe9eFrxwQafYfUZVr1q0B9l2ghuS+dmM4G7cG8pBJSumO7miuH/rF9Sv+9NKjd4MeQnB2inZcmDJg0MsoMpZwql9Oo+iwHhQzFSKCcOBSdRxv7y+o9U7mXCDpZNWJYPq5219LvHgeeIehVlvcCQ0xWHKKmkG/8alfg5m6Kq0Vn5M6uOX7JDn5cYEjhaVr+nPWGD4KulKAo/5938pwUj5lGYiv1CxmxZZ/fToCkxpWHeMGmpfuKtaxO4Yye8+x3Fr6ic5/zIM3bUSIPtIJC5uKBOy5exWHjb2dcESQPMjdLW7NE1HdTS/M6pwlUO+ucjT0XRnP6ntaO3R2ac8bzlyttfZc6G3QBwHuEFLim+mXJ0WOCDFPWuvg/zJZNX7kcNSzbtQqkcVP9l0v+Apid4UJIVZgqQ0+AcBJE2ddvSkRZqPMBNGoYO4eN3C8wvkMz51TDAzYbKxanbPwKH+94+PIe7LW0tCgwuxhd1QuHH+ra1lZ74zW9AekILKDZ6PGomFg5sc2W+FCX14eWjrIdg23dbU/A53T6LLzOLP6yAzoSJNmkbrVTeE+funZBSu2Ivf8P5SPfIanATwifbvTLJBXIeio19RaBXsjYKY5hqZKVWiKZTUQfCy2L1dpPBv61V0G/W07/dujauLcr1UnWToxQjay9UtQOPXpUAC60zom1O8XzaYc17e27GvEiXd7oJLxntRfAOgwQD1QwIyJNZg/PVxT1290LLd8wIKRXiTbmx+zl8VgXjjG7fs2gqfTWD5pZQXZOClegeZtWmsOM+gk6ACWqrl+4S++mAdVxGWNJFUaORnb9GoH6BCuROVwUAm2Nrfvykh4GswpomM4Qhu0T2X5PT/1fIVq3y1y7e/iSmWJfVeK4EWevm5Rk6jePGa1meCL/xXUtupNuVA363ao5vfZG4iLbZJiUS05an/Mno715qKF7WVs+IGhuV2wcTLN09EtTtbY+mBYWVrbggr4RVO6l2c9tM+fK0E6IWc+zpz3s8WV46dyUFgh3sbHoT5nWImkwV3b0tWLi7UW428T6YgMea6zcTMDlhUlXYlPdOB1otOdOiRGJ1ZTEBCIV8UUxaDPQn/u5rbFe6fZjAHdxFMhLkZeq9Q4fj8jvzy74HbQDuCE609VS40phG4tUF2dqYWVoRfj+xT4TReCnQVONGbCCwttfyuBCxOoG/GX+mLs/6lLP/Xs7F7Hlh77gEW75ffUSq+p3YYpNStVUSkj4VDT4h6m1Y3kruEu0Bi2mIRO5UgSlzAfKIgAs+Pop+wY00ADsyPJNlCyV/ssiNXYTo4q2Pj1d+MmsbOD0hnVHYOGYdBwr06YVZsg1Rf06SaQ6dcqxQACwQnlxBJswOgvGMtFsFo7NmnNnb4Ez2UW4tveaAhsXMl6fxPhIhCBGlz7Hw3SZstwxdh6bPNv0KbhfZxvKGdFz5nRZpm9foVpyFro9ESCUrYaApkiqyePk+m9J5r+8dxcZepUMCYrd4vTl9XM2BlwuatGFyT+aQPswZbf584m3eqO1hHyAiVo0Ix5GIpeKdaE3QEtxJCFkB+IZRnq9vQsAWgfPvX8LJ/CywqJLxiGVGhrlztBRynkm5/L7ykYnJv4dDJGoT0iUl7D8WcSOP34eh5OxUEv4z2WXkGpAOnd8bD9Gg2fwrKeV4RrwZrlQ1mPh1oLJjCWTg3Wbk0TKJZVrk0u6dLjuQ5cMK55oaEvuWO/zDfUWMwomhOeakaYLILi5ZmAXU+e/HFkcF81GUyNXi4FesBJZXnGFqh0IMYD1vU87SmwBPOQH04p2qAGI5esDjYX6hdTS0wi0v41iJ442V1JyzsdIXQVNxwpqxg6S8oWj9zM8ps5GP9sAYni5WJaTW+R6H7xZ/mCuLylns0ZD9vvHhjoXQsGviH1NjtX2/q2VHERbchFfuXv5YIhK4dvg9XZ/LL1WxegMbZ5o7Hp7v1/VKntytdUu907jGVvCPVR9gU7ik6eZG/8MxLBP7dV+a6KsXvHZ//80Nng0XbcSD/4Z/U92mBetgwwDC5BxtK5df3lzdjfdji5kRX9zs525A8vkhyNYnz/6v5XlM5wJUnR9St1jVx0MMTWKOvY4ZN+dYfCM/8OUEsDBBQAAgAIAAS4OE3WRSspTQAAAGsAAAAbAAAAdW5pdmVyc2FsL3VuaXZlcnNhbC5wbmcueG1ss7GvyM1RKEstKs7Mz7NVMtQzULK34+WyKShKLctMLVeoAIoBBSFASaHSVsnECMEtz0wpyQCqMDA2QwhmpGamZ5TYKpmbm8MF9YFmAgBQSwECAAAUAAIACAADuDhNDmokTmIEAAAFEQAAHQAAAAAAAAABAAAAAAAAAAAAdW5pdmVyc2FsL2NvbW1vbl9tZXNzYWdlcy5sbmdQSwECAAAUAAIACAADuDhNmGh+X48DAADBDgAAJwAAAAAAAAABAAAAAACdBAAAdW5pdmVyc2FsL2ZsYXNoX3B1Ymxpc2hpbmdfc2V0dGluZ3MueG1sUEsBAgAAFAACAAgAA7g4Tbksi5W6AgAAVQoAACEAAAAAAAAAAQAAAAAAcQgAAHVuaXZlcnNhbC9mbGFzaF9za2luX3NldHRpbmdzLnhtbFBLAQIAABQAAgAIAAO4OE1NpgCXZAMAANINAAAmAAAAAAAAAAEAAAAAAGoLAAB1bml2ZXJzYWwvaHRtbF9wdWJsaXNoaW5nX3NldHRpbmdzLnhtbFBLAQIAABQAAgAIAAO4OE1DqTztmwEAAB8GAAAfAAAAAAAAAAEAAAAAABIPAAB1bml2ZXJzYWwvaHRtbF9za2luX3NldHRpbmdzLmpzUEsBAgAAFAACAAgAA7g4TT08L9HBAAAA5QEAABoAAAAAAAAAAQAAAAAA6hAAAHVuaXZlcnNhbC9pMThuX3ByZXNldHMueG1sUEsBAgAAFAACAAgAA7g4TQhLmZd5AAAAewAAABwAAAAAAAAAAQAAAAAA4xEAAHVuaXZlcnNhbC9sb2NhbF9zZXR0aW5ncy54bWxQSwECAAAUAAIACABElFdHI7RO+/sCAACwCAAAFAAAAAAAAAABAAAAAACWEgAAdW5pdmVyc2FsL3BsYXllci54bWxQSwECAAAUAAIACAADuDhNa0/EZUIIAACTIAAAKQAAAAAAAAABAAAAAADDFQAAdW5pdmVyc2FsL3NraW5fY3VzdG9taXphdGlvbl9zZXR0aW5ncy54bWxQSwECAAAUAAIACAAEuDhNXsvWR7AQAADHJQAAFwAAAAAAAAAAAAAAAABMHgAAdW5pdmVyc2FsL3VuaXZlcnNhbC5wbmdQSwECAAAUAAIACAAEuDhN1kUrKU0AAABrAAAAGwAAAAAAAAABAAAAAAAxLwAAdW5pdmVyc2FsL3VuaXZlcnNhbC5wbmcueG1sUEsFBgAAAAALAAsASQMAALcvAAAAAA=="/>
  <p:tag name="ISPRING_PRESENTATION_TITLE" val="中国共产党支部工作条例"/>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3sssut3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TotalTime>
  <Words>233</Words>
  <Application>Microsoft Macintosh PowerPoint</Application>
  <PresentationFormat>宽屏</PresentationFormat>
  <Paragraphs>20</Paragraphs>
  <Slides>4</Slides>
  <Notes>4</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vt:i4>
      </vt:variant>
    </vt:vector>
  </HeadingPairs>
  <TitlesOfParts>
    <vt:vector size="10" baseType="lpstr">
      <vt:lpstr>楷体</vt:lpstr>
      <vt:lpstr>HiddenHorzOCR</vt:lpstr>
      <vt:lpstr>Kaiti SC</vt:lpstr>
      <vt:lpstr>Arial</vt:lpstr>
      <vt:lpstr>Calibri</vt:lpstr>
      <vt:lpstr>Office 主题</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中国共产党支部工作条例</dc:title>
  <dc:creator>小雨</dc:creator>
  <cp:lastModifiedBy>Wang Juncker</cp:lastModifiedBy>
  <cp:revision>75</cp:revision>
  <dcterms:created xsi:type="dcterms:W3CDTF">2018-09-30T06:31:00Z</dcterms:created>
  <dcterms:modified xsi:type="dcterms:W3CDTF">2022-03-04T03:23:17Z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